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5"/>
  </p:notesMasterIdLst>
  <p:sldIdLst>
    <p:sldId id="328" r:id="rId5"/>
    <p:sldId id="353" r:id="rId6"/>
    <p:sldId id="336" r:id="rId7"/>
    <p:sldId id="366" r:id="rId8"/>
    <p:sldId id="368" r:id="rId9"/>
    <p:sldId id="367" r:id="rId10"/>
    <p:sldId id="375" r:id="rId11"/>
    <p:sldId id="370" r:id="rId12"/>
    <p:sldId id="376" r:id="rId13"/>
    <p:sldId id="377" r:id="rId14"/>
    <p:sldId id="378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71" r:id="rId23"/>
    <p:sldId id="352" r:id="rId24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F1EB0C-D5AC-4F7C-5B2E-E1922A026E61}" name="Sallai,D" initials="Sa" userId="S::d.sallai@lse.ac.uk::1dfbb6eb-447f-47e1-8947-478e230b801c" providerId="AD"/>
  <p188:author id="{6BBDBA86-C09D-8154-7EDC-738FA960D49A}" name="Barreto,ME" initials="Ba" userId="S::m.e.barreto@lse.ac.uk::57afdcaa-744f-4d0f-8c53-844b5173b4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BBE2"/>
    <a:srgbClr val="99ADFF"/>
    <a:srgbClr val="A7A0FF"/>
    <a:srgbClr val="C5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EF77-50F5-505F-5145-E0D7BAA12FEA}" v="3" dt="2024-05-07T09:06:26.241"/>
    <p1510:client id="{1CAEC978-20F0-8C1E-DE3B-DCFC48635394}" v="1020" dt="2024-05-06T15:36:35.593"/>
    <p1510:client id="{3AF668C6-9910-EEA3-E34A-FECB912D0BD0}" v="7" dt="2024-05-08T08:06:51.761"/>
    <p1510:client id="{550C8410-37FE-3431-B8C7-B4B9CEA50A99}" v="1609" dt="2024-05-06T20:25:34.956"/>
    <p1510:client id="{65B2BBA4-3E73-E83B-10DC-680801382071}" v="40" dt="2024-05-07T17:54:44.648"/>
    <p1510:client id="{8E470DD6-5C3A-0ABA-15AF-D68A9C8B44D9}" v="137" dt="2024-05-07T18:27:42.211"/>
    <p1510:client id="{905D6480-5746-3E0F-F659-C744C30B648E}" v="1523" dt="2024-05-07T10:05:24.823"/>
    <p1510:client id="{D4F396EE-EB67-FDCB-405B-FB9903EE25AA}" v="2713" dt="2024-05-07T10:15:30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6"/>
    <p:restoredTop sz="96405"/>
  </p:normalViewPr>
  <p:slideViewPr>
    <p:cSldViewPr snapToGrid="0">
      <p:cViewPr>
        <p:scale>
          <a:sx n="130" d="100"/>
          <a:sy n="130" d="100"/>
        </p:scale>
        <p:origin x="10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F041F-75F6-4F22-8B70-C1A7A278D844}" type="datetimeFigureOut"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3AC0C-1495-4BAA-BD5A-39A3FEA06E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3AC0C-1495-4BAA-BD5A-39A3FEA06E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8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8C5B5E-FE93-CB48-999D-CBCCDBAC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1304925"/>
            <a:ext cx="10153650" cy="1214157"/>
          </a:xfrm>
          <a:prstGeom prst="rect">
            <a:avLst/>
          </a:prstGeom>
        </p:spPr>
        <p:txBody>
          <a:bodyPr lIns="90000" tIns="0" rIns="0" bIns="0" anchor="b" anchorCtr="0"/>
          <a:lstStyle>
            <a:lvl1pPr algn="l">
              <a:defRPr sz="44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of presentation 44pt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C36FD-DB34-7648-85FD-29A688F85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2715077"/>
            <a:ext cx="10153649" cy="4681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24pt</a:t>
            </a:r>
            <a:endParaRPr lang="en-GB">
              <a:effectLst/>
              <a:latin typeface="Roboto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796A85-71B9-CF44-9C76-57621DE3D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3594316"/>
            <a:ext cx="10153649" cy="20923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600"/>
            </a:lvl2pPr>
          </a:lstStyle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Speakers: [Title </a:t>
            </a:r>
            <a:r>
              <a:rPr lang="en-GB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endParaRPr lang="en-GB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Chair:        [Title </a:t>
            </a:r>
            <a:r>
              <a:rPr lang="en-GB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18490" y="6384073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DBA5123-F646-F241-B1D9-45A6DECB40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361" y="5893156"/>
            <a:ext cx="3236154" cy="279440"/>
          </a:xfrm>
        </p:spPr>
        <p:txBody>
          <a:bodyPr lIns="0" tIns="0" rIns="0" bIns="0">
            <a:normAutofit/>
          </a:bodyPr>
          <a:lstStyle>
            <a:lvl1pPr>
              <a:defRPr sz="15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err="1"/>
              <a:t>lse.ac.uk</a:t>
            </a:r>
            <a:r>
              <a:rPr lang="en-US"/>
              <a:t>/department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3E3DA6BA-2174-9C47-8FEE-58B29D888E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Department/Institute/Centre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3CC1834-20B4-994B-8A64-0BCFAFEC81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6166200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@LSE/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DF0F06-CE80-B244-A376-94DDA71E04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D4A3E9-6A2F-AA4B-9E2A-8F62010190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116B47-9EB5-7D4C-8E1C-87D1F28C2D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1BAD73-41D1-0544-A6AB-A087B6B36FF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6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65593-437A-3849-BE5D-7B6BADB97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F6C8FBA-8122-DE4F-8931-D7978E15E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2607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E6D21-7AD3-0441-A8C6-8569B63AB571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D892-BB66-1A46-9376-090F24867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1700213"/>
            <a:ext cx="10153650" cy="4448038"/>
          </a:xfrm>
          <a:prstGeom prst="rect">
            <a:avLst/>
          </a:prstGeom>
        </p:spPr>
        <p:txBody>
          <a:bodyPr/>
          <a:lstStyle>
            <a:lvl1pPr algn="l">
              <a:defRPr sz="2400" b="1" i="0" baseline="0">
                <a:solidFill>
                  <a:srgbClr val="E0112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4150" indent="-176213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5738" indent="177800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1338" indent="-177800" algn="l">
              <a:buClr>
                <a:schemeClr val="tx1"/>
              </a:buClr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41337" indent="0" algn="l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– 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6A717F1-9D6B-3C4F-9DD5-B4FCDD5810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@LSE/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9B05F03-CBDF-0840-9582-A0F116D1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Department/Institute/Centre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2F53E9-AA47-0244-8948-33D678ECAC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230A53-7C63-7E4F-8EAE-DF93E3EF12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A45018-5898-0E42-B7A4-03021A9169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EA4BFA-2736-F64F-B7DA-C9764AADF0F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6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04/06/2024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rcosebarreto.github.io/" TargetMode="External"/><Relationship Id="rId2" Type="http://schemas.openxmlformats.org/officeDocument/2006/relationships/hyperlink" Target="mailto:m.e.barreto@lse.ac.uk" TargetMode="Externa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2401.10759" TargetMode="External"/><Relationship Id="rId3" Type="http://schemas.openxmlformats.org/officeDocument/2006/relationships/hyperlink" Target="https://doi.org/10.48550/arXiv.2403.18105" TargetMode="External"/><Relationship Id="rId7" Type="http://schemas.openxmlformats.org/officeDocument/2006/relationships/hyperlink" Target="https://doi.org/10.1145/3587102.3588785" TargetMode="External"/><Relationship Id="rId2" Type="http://schemas.openxmlformats.org/officeDocument/2006/relationships/hyperlink" Target="https://www.bbc.co.uk/bitesize/guides/zts8d2p/revision/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3545945.3569785" TargetMode="External"/><Relationship Id="rId5" Type="http://schemas.openxmlformats.org/officeDocument/2006/relationships/hyperlink" Target="https://teaching.cornell.edu/generative-artificial-intelligence/cu-committee-report-generative-artificial-intelligence-education" TargetMode="External"/><Relationship Id="rId4" Type="http://schemas.openxmlformats.org/officeDocument/2006/relationships/hyperlink" Target="https://doi.org/10.1007/s10639-023-11834-1" TargetMode="External"/><Relationship Id="rId9" Type="http://schemas.openxmlformats.org/officeDocument/2006/relationships/hyperlink" Target="https://doi.org/10.1145/3636243.363625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565E7F-C7A6-D149-870C-47E6BA433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ea typeface="Roboto"/>
                <a:cs typeface="Arial"/>
              </a:rPr>
              <a:t>Large language models in programming education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C323E6-7AD5-EA41-8CF6-E44CA8D75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OVERVIEW OF EXISTING PRACTICES AND FUTURE DIRECTIONS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9087AC-3B6C-7340-9C1D-41EB93C6D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latin typeface="Arial"/>
                <a:cs typeface="Arial"/>
              </a:rPr>
              <a:t>Dr. Marcos Barreto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Department of Statistics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e: </a:t>
            </a:r>
            <a:r>
              <a:rPr lang="en-US" dirty="0">
                <a:latin typeface="Arial"/>
                <a:cs typeface="Arial"/>
                <a:hlinkClick r:id="rId2"/>
              </a:rPr>
              <a:t>m.e.barreto@lse.ac.uk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w: </a:t>
            </a:r>
            <a:r>
              <a:rPr lang="en-US" dirty="0">
                <a:latin typeface="Arial"/>
                <a:cs typeface="Arial"/>
                <a:hlinkClick r:id="rId3"/>
              </a:rPr>
              <a:t>https://marcosebarreto.github.io/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E5020-B646-4C49-B97F-880F7AB6D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3200" y="6097780"/>
            <a:ext cx="6707795" cy="641108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1400" b="1" dirty="0">
                <a:latin typeface="Arial"/>
                <a:cs typeface="Arial"/>
              </a:rPr>
              <a:t>LSE </a:t>
            </a:r>
            <a:r>
              <a:rPr lang="pt-BR" sz="1400" b="1" dirty="0" err="1">
                <a:latin typeface="Arial"/>
                <a:cs typeface="Arial"/>
              </a:rPr>
              <a:t>Education</a:t>
            </a:r>
            <a:r>
              <a:rPr lang="pt-BR" sz="1400" b="1" dirty="0">
                <a:latin typeface="Arial"/>
                <a:cs typeface="Arial"/>
              </a:rPr>
              <a:t> </a:t>
            </a:r>
            <a:r>
              <a:rPr lang="pt-BR" sz="1400" b="1" dirty="0" err="1">
                <a:latin typeface="Arial"/>
                <a:cs typeface="Arial"/>
              </a:rPr>
              <a:t>Symposium</a:t>
            </a:r>
            <a:r>
              <a:rPr lang="pt-BR" sz="1400" b="1" dirty="0">
                <a:latin typeface="Arial"/>
                <a:cs typeface="Arial"/>
              </a:rPr>
              <a:t> 2024 – </a:t>
            </a:r>
            <a:r>
              <a:rPr lang="pt-BR" sz="1400" b="1" dirty="0" err="1">
                <a:latin typeface="Arial"/>
                <a:cs typeface="Arial"/>
              </a:rPr>
              <a:t>Education</a:t>
            </a:r>
            <a:r>
              <a:rPr lang="pt-BR" sz="1400" b="1" dirty="0">
                <a:latin typeface="Arial"/>
                <a:cs typeface="Arial"/>
              </a:rPr>
              <a:t> Futures</a:t>
            </a:r>
            <a:endParaRPr lang="en-US" sz="1400" b="1" dirty="0">
              <a:latin typeface="Arial"/>
              <a:cs typeface="Arial"/>
            </a:endParaRPr>
          </a:p>
          <a:p>
            <a:pPr algn="ctr">
              <a:buNone/>
            </a:pPr>
            <a:r>
              <a:rPr lang="en-GB" sz="1400" b="1" dirty="0">
                <a:latin typeface="Arial"/>
                <a:cs typeface="Arial"/>
              </a:rPr>
              <a:t>06 June 2024</a:t>
            </a:r>
            <a:endParaRPr lang="en-GB" sz="14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70B3-B06A-B484-8F08-219BE36C3EE9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17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explanation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1st-year programming course, ~1,000 students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[6]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comparison of code explanations created by students vs those generated by LLMs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</a:rPr>
              <a:t>RQ1:</a:t>
            </a:r>
            <a:r>
              <a:rPr lang="en-GB" sz="1600" b="0" dirty="0">
                <a:solidFill>
                  <a:schemeClr val="tx1"/>
                </a:solidFill>
                <a:effectLst/>
              </a:rPr>
              <a:t> To what extent do code explanations created by students and LLMs differ in accuracy, length, and understandability?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RQ2: What aspects of code explanations do students value?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two lab sessions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Lab A: students created explanations (purpose and summary) for three code snippets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Lab B (2 weeks after): students were shown a random sample of four explanations created by the students in Lab A or generated by GPT-3, and assessed them based on accuracy, understandability, and length.</a:t>
            </a:r>
            <a:endParaRPr lang="en-US" sz="16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F0EC8EE9-400B-5FCB-B769-9DCECDBB3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"/>
          <a:stretch/>
        </p:blipFill>
        <p:spPr>
          <a:xfrm>
            <a:off x="7435363" y="245807"/>
            <a:ext cx="4591881" cy="1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2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BA7217DB-CE3B-EB30-42BA-621EF104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10" y="298086"/>
            <a:ext cx="3925167" cy="4445479"/>
          </a:xfrm>
          <a:prstGeom prst="rect">
            <a:avLst/>
          </a:prstGeom>
        </p:spPr>
      </p:pic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DCC13-25D8-F499-0E7A-72545CA6600E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A: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84455-0AF2-9C20-51AE-59457014C1CF}"/>
              </a:ext>
            </a:extLst>
          </p:cNvPr>
          <p:cNvSpPr txBox="1"/>
          <p:nvPr/>
        </p:nvSpPr>
        <p:spPr>
          <a:xfrm>
            <a:off x="9094839" y="6095154"/>
            <a:ext cx="2492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963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explanations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A),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954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66D55E79-D39C-5274-B7A9-7383022D2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79" b="18587"/>
          <a:stretch/>
        </p:blipFill>
        <p:spPr>
          <a:xfrm>
            <a:off x="164755" y="3971867"/>
            <a:ext cx="2583997" cy="18322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372F23C8-AE01-C6AF-2F2E-23F497A15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7"/>
          <a:stretch/>
        </p:blipFill>
        <p:spPr>
          <a:xfrm>
            <a:off x="164755" y="1676073"/>
            <a:ext cx="3070057" cy="21298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46C2F9A1-690C-70FF-7B23-70997B7B51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2" r="39989" b="18587"/>
          <a:stretch/>
        </p:blipFill>
        <p:spPr>
          <a:xfrm>
            <a:off x="2131791" y="4932365"/>
            <a:ext cx="2417081" cy="18322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 descr="A close-up of a paper&#10;&#10;Description automatically generated">
            <a:extLst>
              <a:ext uri="{FF2B5EF4-FFF2-40B4-BE49-F238E27FC236}">
                <a16:creationId xmlns:a16="http://schemas.microsoft.com/office/drawing/2014/main" id="{28BAF80D-37E6-67AC-00B6-A33FBEFDA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820" y="1480006"/>
            <a:ext cx="3923424" cy="45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generation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1st-year programming course in Python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[7]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propose a new type of programming problem to teach coding based on Prompt Problems and related ways of assessing it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RQ1: How do students interact with Prompt Problems while learning to program?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RQ2: How do students perceive Prompt Problems affecting their learning of programming concepts?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“Promptly” tool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Each prompt problem consists of a visual representation of a problem (no textual description is given) and a set of associated test cases used to verify the code generated by the LLM.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E3A9C28-EE55-5B17-2C16-F9951FDB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45" y="147419"/>
            <a:ext cx="5178300" cy="1139135"/>
          </a:xfrm>
          <a:prstGeom prst="rect">
            <a:avLst/>
          </a:prstGeom>
        </p:spPr>
      </p:pic>
      <p:pic>
        <p:nvPicPr>
          <p:cNvPr id="3" name="Picture 2" descr="A diagram of a code&#10;&#10;Description automatically generated">
            <a:extLst>
              <a:ext uri="{FF2B5EF4-FFF2-40B4-BE49-F238E27FC236}">
                <a16:creationId xmlns:a16="http://schemas.microsoft.com/office/drawing/2014/main" id="{1F8EE60B-DA9C-372B-6E6D-ACF74456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79" y="5436140"/>
            <a:ext cx="3186267" cy="1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498A18-F928-190D-ABFA-EE151621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1897626"/>
            <a:ext cx="6129937" cy="4220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Promptly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interface &amp;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C24FEDD-07F0-028F-7309-0CAE0E82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91" y="495915"/>
            <a:ext cx="3146322" cy="22614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4346C612-6729-AF2D-0B59-8CAABD87E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91" y="3195333"/>
            <a:ext cx="3897671" cy="29232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289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B4F3F678-52E5-205A-06E3-AC2D9D10F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343" y="805775"/>
            <a:ext cx="8488399" cy="5780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C8E94-AD3A-66FA-9A37-9A4D7E63C8A8}"/>
              </a:ext>
            </a:extLst>
          </p:cNvPr>
          <p:cNvSpPr txBox="1"/>
          <p:nvPr/>
        </p:nvSpPr>
        <p:spPr>
          <a:xfrm>
            <a:off x="164756" y="1703053"/>
            <a:ext cx="1721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54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373237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DFE7B-A2BD-1C56-4B83-5ED17052ED73}"/>
              </a:ext>
            </a:extLst>
          </p:cNvPr>
          <p:cNvSpPr txBox="1"/>
          <p:nvPr/>
        </p:nvSpPr>
        <p:spPr>
          <a:xfrm>
            <a:off x="164756" y="1623141"/>
            <a:ext cx="2725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202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10)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147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11)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2,939 prompt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submissions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August 2023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31683A-D096-370A-323B-2A470B7CC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5"/>
          <a:stretch/>
        </p:blipFill>
        <p:spPr>
          <a:xfrm>
            <a:off x="259515" y="3156155"/>
            <a:ext cx="6515513" cy="3485600"/>
          </a:xfrm>
          <a:prstGeom prst="rect">
            <a:avLst/>
          </a:prstGeom>
        </p:spPr>
      </p:pic>
      <p:pic>
        <p:nvPicPr>
          <p:cNvPr id="9" name="Picture 8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7475DD5E-2BD5-6B59-512A-7980AA0CA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39" y="348797"/>
            <a:ext cx="5918823" cy="1792320"/>
          </a:xfrm>
          <a:prstGeom prst="rect">
            <a:avLst/>
          </a:prstGeom>
        </p:spPr>
      </p:pic>
      <p:pic>
        <p:nvPicPr>
          <p:cNvPr id="11" name="Picture 10" descr="A text on a white background&#10;&#10;Description automatically generated">
            <a:extLst>
              <a:ext uri="{FF2B5EF4-FFF2-40B4-BE49-F238E27FC236}">
                <a16:creationId xmlns:a16="http://schemas.microsoft.com/office/drawing/2014/main" id="{F6037A14-5ECD-6D5E-03B5-6660C2CA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52" y="2141117"/>
            <a:ext cx="5665195" cy="9480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D0D8C4-4AE6-EF1E-7859-5DFF93FA319C}"/>
              </a:ext>
            </a:extLst>
          </p:cNvPr>
          <p:cNvSpPr txBox="1"/>
          <p:nvPr/>
        </p:nvSpPr>
        <p:spPr>
          <a:xfrm>
            <a:off x="7466206" y="5943139"/>
            <a:ext cx="41380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chemeClr val="tx1"/>
                </a:solidFill>
                <a:effectLst/>
              </a:rPr>
              <a:t>RQ1: How do students interact with </a:t>
            </a:r>
          </a:p>
          <a:p>
            <a:r>
              <a:rPr lang="en-GB" sz="1600" b="0" dirty="0">
                <a:solidFill>
                  <a:schemeClr val="tx1"/>
                </a:solidFill>
                <a:effectLst/>
              </a:rPr>
              <a:t>Prompt Problems while learning to program? </a:t>
            </a:r>
            <a:endParaRPr lang="en-GB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7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C2D6E1A-4128-FE65-5693-01455FA96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18" y="298672"/>
            <a:ext cx="7772400" cy="2648938"/>
          </a:xfrm>
          <a:prstGeom prst="rect">
            <a:avLst/>
          </a:prstGeom>
        </p:spPr>
      </p:pic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DFE7B-A2BD-1C56-4B83-5ED17052ED73}"/>
              </a:ext>
            </a:extLst>
          </p:cNvPr>
          <p:cNvSpPr txBox="1"/>
          <p:nvPr/>
        </p:nvSpPr>
        <p:spPr>
          <a:xfrm>
            <a:off x="164756" y="1623141"/>
            <a:ext cx="2725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202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10)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147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11)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August 2023</a:t>
            </a:r>
          </a:p>
        </p:txBody>
      </p:sp>
      <p:pic>
        <p:nvPicPr>
          <p:cNvPr id="4" name="Picture 3" descr="A table of text with a few words&#10;&#10;Description automatically generated with medium confidence">
            <a:extLst>
              <a:ext uri="{FF2B5EF4-FFF2-40B4-BE49-F238E27FC236}">
                <a16:creationId xmlns:a16="http://schemas.microsoft.com/office/drawing/2014/main" id="{ABD952D0-1028-F862-0E81-66D82050C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" y="2720383"/>
            <a:ext cx="6224814" cy="4036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D29F1-D9B0-5E24-782D-1889EB7084B6}"/>
              </a:ext>
            </a:extLst>
          </p:cNvPr>
          <p:cNvSpPr txBox="1"/>
          <p:nvPr/>
        </p:nvSpPr>
        <p:spPr>
          <a:xfrm>
            <a:off x="7573407" y="5744655"/>
            <a:ext cx="4058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chemeClr val="tx1"/>
                </a:solidFill>
                <a:effectLst/>
              </a:rPr>
              <a:t>RQ2: How do students perceive Prompt </a:t>
            </a:r>
          </a:p>
          <a:p>
            <a:r>
              <a:rPr lang="en-GB" sz="1600" b="0" dirty="0">
                <a:solidFill>
                  <a:schemeClr val="tx1"/>
                </a:solidFill>
                <a:effectLst/>
              </a:rPr>
              <a:t>Problems affecting their learning of programming concepts? </a:t>
            </a:r>
            <a:endParaRPr lang="en-GB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3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generation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introductory Python exercises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[8]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how to design prompts for LLMs to produce 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next-step hints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and enhance them with explanations.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RQ1: To what extent can we use LLMs to generate informative and effective next-step hints for Python introductory programming exercises?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SQ1 What prompt characteristics are suitable for generating effective next-step hints with LLMs?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SQ2 What are students’ and experts’ perceptions of the quality of LLM-generated next-step hints?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“</a:t>
            </a:r>
            <a:r>
              <a:rPr lang="en-US" sz="2000" b="0" dirty="0" err="1">
                <a:solidFill>
                  <a:schemeClr val="tx1"/>
                </a:solidFill>
                <a:latin typeface="Arial"/>
                <a:cs typeface="Arial"/>
              </a:rPr>
              <a:t>StAP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-tutor” (Step Assisted Programming tutor)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Input is a dataset with sequences of steps students take when solving a programming problem (148 participants)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Sequences are used to engineer a prompt for generating next-step hints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 err="1">
                <a:solidFill>
                  <a:schemeClr val="tx1"/>
                </a:solidFill>
                <a:latin typeface="Arial"/>
                <a:cs typeface="Arial"/>
              </a:rPr>
              <a:t>StAP</a:t>
            </a: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-tutor allows the students to practice Python with the help of next-step hints.</a:t>
            </a:r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5AC3BFAC-5669-DF3E-CF77-F204C8B0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51" y="216245"/>
            <a:ext cx="5087989" cy="12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65410-6D4A-3C7C-56A2-5B22FEFD38C1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for prompt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BE95708C-B84F-23C1-767E-C98E173C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1480006"/>
            <a:ext cx="2961902" cy="2637606"/>
          </a:xfrm>
          <a:prstGeom prst="rect">
            <a:avLst/>
          </a:prstGeom>
        </p:spPr>
      </p:pic>
      <p:pic>
        <p:nvPicPr>
          <p:cNvPr id="15" name="Picture 14" descr="A white text with black text&#10;&#10;Description automatically generated">
            <a:extLst>
              <a:ext uri="{FF2B5EF4-FFF2-40B4-BE49-F238E27FC236}">
                <a16:creationId xmlns:a16="http://schemas.microsoft.com/office/drawing/2014/main" id="{C7A548CB-C6B1-E02A-1C9C-D03BD68DC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4532003"/>
            <a:ext cx="7772400" cy="2139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5A90A9-0F28-18DF-95C0-A7EDC546755E}"/>
              </a:ext>
            </a:extLst>
          </p:cNvPr>
          <p:cNvSpPr txBox="1"/>
          <p:nvPr/>
        </p:nvSpPr>
        <p:spPr>
          <a:xfrm>
            <a:off x="147640" y="4224226"/>
            <a:ext cx="4225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Example hints using different prompt instructions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785138D-1E7B-B8E6-C61A-B8A9F02B4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43" y="285134"/>
            <a:ext cx="6883929" cy="3743891"/>
          </a:xfrm>
          <a:prstGeom prst="rect">
            <a:avLst/>
          </a:prstGeom>
        </p:spPr>
      </p:pic>
      <p:pic>
        <p:nvPicPr>
          <p:cNvPr id="20" name="Picture 19" descr="A graph of a student&#10;&#10;Description automatically generated with medium confidence">
            <a:extLst>
              <a:ext uri="{FF2B5EF4-FFF2-40B4-BE49-F238E27FC236}">
                <a16:creationId xmlns:a16="http://schemas.microsoft.com/office/drawing/2014/main" id="{09B02BC9-0270-7D67-7073-15F377F8F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91" y="4610662"/>
            <a:ext cx="3499653" cy="164159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8BF28B5A-AF95-6448-BD5C-23966C04CA72}"/>
              </a:ext>
            </a:extLst>
          </p:cNvPr>
          <p:cNvSpPr/>
          <p:nvPr/>
        </p:nvSpPr>
        <p:spPr>
          <a:xfrm>
            <a:off x="10874477" y="3844413"/>
            <a:ext cx="344129" cy="6875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2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large language models&#10;&#10;Description automatically generated">
            <a:extLst>
              <a:ext uri="{FF2B5EF4-FFF2-40B4-BE49-F238E27FC236}">
                <a16:creationId xmlns:a16="http://schemas.microsoft.com/office/drawing/2014/main" id="{4E75B0AC-89EC-0271-9F9A-E42C2F26D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85" y="1409658"/>
            <a:ext cx="4233030" cy="42733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Future directions </a:t>
            </a:r>
            <a:r>
              <a:rPr lang="en-US" sz="800" dirty="0">
                <a:solidFill>
                  <a:schemeClr val="tx1"/>
                </a:solidFill>
                <a:latin typeface="Arial"/>
                <a:cs typeface="Arial"/>
              </a:rPr>
              <a:t>[2]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GB" sz="1400" dirty="0"/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0F9FB-FF76-9300-5E24-C40AF379EB85}"/>
              </a:ext>
            </a:extLst>
          </p:cNvPr>
          <p:cNvSpPr txBox="1"/>
          <p:nvPr/>
        </p:nvSpPr>
        <p:spPr>
          <a:xfrm>
            <a:off x="164756" y="5582990"/>
            <a:ext cx="4594057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Pedagogical interest-aligned LLMs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Add prior information, through advanced generation techniques (such as RAG*)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Collect large pedagogical datasets to fine-tune LLMs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8480DCC-6346-400E-4FB9-9C7549593D78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4698135" y="5497921"/>
            <a:ext cx="622802" cy="50144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FE512F-082D-D7F1-60EB-136B993CAA72}"/>
              </a:ext>
            </a:extLst>
          </p:cNvPr>
          <p:cNvSpPr txBox="1"/>
          <p:nvPr/>
        </p:nvSpPr>
        <p:spPr>
          <a:xfrm>
            <a:off x="8969542" y="2794603"/>
            <a:ext cx="2750509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Collaboration framework for complex tasks based on conversation procedures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LLM-based grader/critic agents + human supervision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1EC98C8-DF80-A6F3-C1CF-2C4A94F100A4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8212515" y="3379379"/>
            <a:ext cx="757027" cy="16695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2732A8-582B-E615-1C12-0B76E89AD09D}"/>
              </a:ext>
            </a:extLst>
          </p:cNvPr>
          <p:cNvSpPr txBox="1"/>
          <p:nvPr/>
        </p:nvSpPr>
        <p:spPr>
          <a:xfrm>
            <a:off x="8353919" y="488938"/>
            <a:ext cx="3366132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Tackle equity and inclusion through multilingual and multimodal LLMs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Models that understand cultural nuances, colloquial expressions, and regional educational standards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7F7835-A35D-AF26-4E67-EA77E1579C5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433187" y="1073714"/>
            <a:ext cx="920732" cy="68986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10ACCE4-01B4-444B-9F52-0BB56570C25B}"/>
              </a:ext>
            </a:extLst>
          </p:cNvPr>
          <p:cNvSpPr txBox="1"/>
          <p:nvPr/>
        </p:nvSpPr>
        <p:spPr>
          <a:xfrm>
            <a:off x="8124869" y="4761982"/>
            <a:ext cx="3760971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Edge computing* and efficiency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Lightweight models for edge deployment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Local processing of sensitive data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Equitable and offline access to educational tools in low-resource settings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6077EFBD-4239-E32A-3B66-0310F840D0A8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551174" y="5094427"/>
            <a:ext cx="573695" cy="2523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A312D54-A715-D126-4017-2119B5DAFB32}"/>
              </a:ext>
            </a:extLst>
          </p:cNvPr>
          <p:cNvSpPr txBox="1"/>
          <p:nvPr/>
        </p:nvSpPr>
        <p:spPr>
          <a:xfrm>
            <a:off x="248791" y="2104103"/>
            <a:ext cx="317283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LLMs tailored to specific domains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633FB8-2F99-F671-985E-A6F44EF29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6"/>
          <a:stretch/>
        </p:blipFill>
        <p:spPr>
          <a:xfrm>
            <a:off x="407138" y="2624721"/>
            <a:ext cx="2334430" cy="2315497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D591EE0-F206-DF83-4DFF-4A993202F2A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015269" y="2534983"/>
            <a:ext cx="964217" cy="101134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ADD1B7-268D-CE72-A612-6962662E3FFE}"/>
              </a:ext>
            </a:extLst>
          </p:cNvPr>
          <p:cNvSpPr txBox="1"/>
          <p:nvPr/>
        </p:nvSpPr>
        <p:spPr>
          <a:xfrm>
            <a:off x="3705785" y="148643"/>
            <a:ext cx="3172836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Data security, student privacy, bias mitigation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Transparency in model training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Inclusive models reflecting the diversity of the student population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62E056F-C1BD-C253-A90B-EE94DB9223FB}"/>
              </a:ext>
            </a:extLst>
          </p:cNvPr>
          <p:cNvCxnSpPr/>
          <p:nvPr/>
        </p:nvCxnSpPr>
        <p:spPr>
          <a:xfrm rot="10800000">
            <a:off x="4208207" y="1317032"/>
            <a:ext cx="550607" cy="44654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89FB14-486B-EEC5-6BB0-43EF048A98A4}"/>
              </a:ext>
            </a:extLst>
          </p:cNvPr>
          <p:cNvSpPr txBox="1"/>
          <p:nvPr/>
        </p:nvSpPr>
        <p:spPr>
          <a:xfrm>
            <a:off x="5079625" y="6329348"/>
            <a:ext cx="67024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RAG (retrieval-augmented generation): improve the accuracy of LLMs with facts fetched from external sources</a:t>
            </a:r>
          </a:p>
          <a:p>
            <a:r>
              <a:rPr lang="en-US" sz="1050" i="1" dirty="0"/>
              <a:t>Edge computing: processing data closer to the end user, to reduce latency and increase content delivery speed</a:t>
            </a:r>
          </a:p>
        </p:txBody>
      </p:sp>
    </p:spTree>
    <p:extLst>
      <p:ext uri="{BB962C8B-B14F-4D97-AF65-F5344CB8AC3E}">
        <p14:creationId xmlns:p14="http://schemas.microsoft.com/office/powerpoint/2010/main" val="62822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5"/>
            <a:ext cx="11623080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Outline</a:t>
            </a:r>
            <a:endParaRPr lang="en-US" dirty="0"/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How were we (humans) used to programming computers? 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Programming with large language models (LLMs)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Existing practice: selected examples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Future directions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E5E3E-C162-54E0-9848-70B7CB2AED1C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7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4898-5946-4F72-B355-894173A5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194678"/>
            <a:ext cx="10515600" cy="533485"/>
          </a:xfrm>
        </p:spPr>
        <p:txBody>
          <a:bodyPr>
            <a:normAutofit fontScale="90000"/>
          </a:bodyPr>
          <a:lstStyle/>
          <a:p>
            <a:r>
              <a:rPr lang="en-GB" sz="3600" b="1" dirty="0">
                <a:solidFill>
                  <a:srgbClr val="FF0000"/>
                </a:solidFill>
                <a:latin typeface="Arial"/>
                <a:cs typeface="Arial"/>
              </a:rPr>
              <a:t>References</a:t>
            </a:r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C030-67E7-DF5B-2CE4-EAD98479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" y="822993"/>
            <a:ext cx="11738810" cy="5850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[1] Introduction to programming. BBC Bitesize</a:t>
            </a:r>
            <a:r>
              <a:rPr lang="en-GB" sz="18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[</a:t>
            </a:r>
            <a:r>
              <a:rPr lang="en-GB" sz="18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GB" sz="18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Large Language Models for Education: A Survey and Outlook. arXiv:2403.18105 [</a:t>
            </a:r>
            <a:r>
              <a:rPr lang="en-GB" sz="18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cs.CL</a:t>
            </a: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GB" sz="180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https://doi.org/10.48550/arXiv.2403.18105</a:t>
            </a:r>
            <a:endParaRPr lang="en-GB" sz="18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GB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Large language models in education: A focus on the complementary relationship between human teachers and ChatGPT. Education and Information Technologies (2023) 28:15873–15892 </a:t>
            </a:r>
            <a:r>
              <a:rPr lang="en-GB" sz="180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https://doi.org/10.1007/s10639-023-11834-1</a:t>
            </a:r>
            <a:endParaRPr lang="en-GB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-GB" sz="1800" dirty="0">
                <a:solidFill>
                  <a:srgbClr val="11111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</a:t>
            </a:r>
            <a:r>
              <a:rPr lang="en-GB" sz="18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Artificial Intelligence for Education and Pedagogy. </a:t>
            </a:r>
            <a:r>
              <a:rPr lang="en-GB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Cornell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University. [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link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GB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Experiences from Using Code Explanations Generated by Large Language Models in a Web Software Development E-Book. </a:t>
            </a:r>
            <a:r>
              <a:rPr lang="en-GB" sz="180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https://doi.org/10.1145/3545945.3569785</a:t>
            </a:r>
            <a:endParaRPr lang="en-GB" sz="18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GB" sz="18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Comparing Code Explanations Created by Students and Large Language Models. </a:t>
            </a:r>
            <a:r>
              <a:rPr lang="en-GB" sz="18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https://doi.org/10.1145/3587102.3588785</a:t>
            </a:r>
            <a:endParaRPr lang="en-GB" sz="180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Interactions with Prompt Problems: A New Way to Teach Programming with Large Language Models. </a:t>
            </a:r>
            <a:r>
              <a:rPr lang="en-GB" sz="18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https://doi.org/10.48550/arXiv.2401.10759</a:t>
            </a:r>
            <a:endParaRPr lang="en-GB" sz="18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[8] </a:t>
            </a:r>
            <a:r>
              <a:rPr lang="en-GB" sz="18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Next-Step Hint Generation for Introductory Programming Using Large Language Models. </a:t>
            </a:r>
            <a:r>
              <a:rPr lang="en-GB" sz="18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https://doi.org/10.1145/3636243.3636259</a:t>
            </a:r>
            <a:endParaRPr lang="en-GB" sz="180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900" b="1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GB" sz="11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924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644102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Different ways we (humans) used to program computers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Programming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is writing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computer code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(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program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)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, based on an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algorithm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, to solve a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problem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[1]</a:t>
            </a: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4AD898C1-0FA4-A04F-E56E-754B72039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7" r="73801" b="23121"/>
          <a:stretch/>
        </p:blipFill>
        <p:spPr bwMode="auto">
          <a:xfrm>
            <a:off x="532917" y="4528138"/>
            <a:ext cx="1218791" cy="18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atch Coding Programming Loops Motion Commands (Scratch, 59% OFF">
            <a:extLst>
              <a:ext uri="{FF2B5EF4-FFF2-40B4-BE49-F238E27FC236}">
                <a16:creationId xmlns:a16="http://schemas.microsoft.com/office/drawing/2014/main" id="{50CD4070-ED51-3F89-F568-45D57CED4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1413" r="2766" b="1516"/>
          <a:stretch/>
        </p:blipFill>
        <p:spPr bwMode="auto">
          <a:xfrm>
            <a:off x="5107892" y="2424042"/>
            <a:ext cx="1336403" cy="25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owchart - Wikipedia">
            <a:extLst>
              <a:ext uri="{FF2B5EF4-FFF2-40B4-BE49-F238E27FC236}">
                <a16:creationId xmlns:a16="http://schemas.microsoft.com/office/drawing/2014/main" id="{245FA260-2AE1-374A-FCA1-7A31BA75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14" y="2493479"/>
            <a:ext cx="1922066" cy="24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Python coding example.... | Download Scientific Diagram">
            <a:extLst>
              <a:ext uri="{FF2B5EF4-FFF2-40B4-BE49-F238E27FC236}">
                <a16:creationId xmlns:a16="http://schemas.microsoft.com/office/drawing/2014/main" id="{9C373E4D-1827-43F0-612F-4B235A208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2371" r="2420" b="11472"/>
          <a:stretch/>
        </p:blipFill>
        <p:spPr bwMode="auto">
          <a:xfrm>
            <a:off x="3829770" y="5274959"/>
            <a:ext cx="4302462" cy="152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2F9C4F95-B444-E8D4-B991-10142F8A4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11092451">
            <a:off x="8524855" y="5668855"/>
            <a:ext cx="609600" cy="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78787FD4-4D19-A675-F65E-21E9F4651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6401141">
            <a:off x="6441614" y="4406231"/>
            <a:ext cx="609600" cy="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A1E3F56D-ADDB-66BE-D9C7-5429105A0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6401141">
            <a:off x="4019774" y="4375834"/>
            <a:ext cx="609600" cy="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5EF98181-BEB0-C33B-CB0A-FB2590355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15461213">
            <a:off x="2101193" y="5461921"/>
            <a:ext cx="904248" cy="11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BACF91-9E12-D6C1-56AE-DAA5A4A264FC}"/>
              </a:ext>
            </a:extLst>
          </p:cNvPr>
          <p:cNvSpPr txBox="1"/>
          <p:nvPr/>
        </p:nvSpPr>
        <p:spPr>
          <a:xfrm>
            <a:off x="3345726" y="5021367"/>
            <a:ext cx="8691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FLOWCHART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49BEEC-D378-DFD7-987A-F664F49016DA}"/>
              </a:ext>
            </a:extLst>
          </p:cNvPr>
          <p:cNvSpPr txBox="1"/>
          <p:nvPr/>
        </p:nvSpPr>
        <p:spPr>
          <a:xfrm>
            <a:off x="5210286" y="5028679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VISUAL PROGRAMMING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F6BCFF-9211-6F85-62D9-7AB06E0A4820}"/>
              </a:ext>
            </a:extLst>
          </p:cNvPr>
          <p:cNvSpPr txBox="1"/>
          <p:nvPr/>
        </p:nvSpPr>
        <p:spPr>
          <a:xfrm>
            <a:off x="9472975" y="5688024"/>
            <a:ext cx="1681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“NO CODE” PROGRAMMING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6B92BF-7EE1-B575-7E99-31A85D69137B}"/>
              </a:ext>
            </a:extLst>
          </p:cNvPr>
          <p:cNvSpPr txBox="1"/>
          <p:nvPr/>
        </p:nvSpPr>
        <p:spPr>
          <a:xfrm>
            <a:off x="5389311" y="6522388"/>
            <a:ext cx="2714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IMPERATIVE AND DECLARATIVE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4478F-0A65-84FD-488B-0BFB9B7D8B85}"/>
              </a:ext>
            </a:extLst>
          </p:cNvPr>
          <p:cNvSpPr txBox="1"/>
          <p:nvPr/>
        </p:nvSpPr>
        <p:spPr>
          <a:xfrm>
            <a:off x="801005" y="6122874"/>
            <a:ext cx="75373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ASSEMBLY</a:t>
            </a:r>
          </a:p>
        </p:txBody>
      </p:sp>
      <p:pic>
        <p:nvPicPr>
          <p:cNvPr id="5" name="Picture 4" descr="Mapping the NoCode Landscape">
            <a:extLst>
              <a:ext uri="{FF2B5EF4-FFF2-40B4-BE49-F238E27FC236}">
                <a16:creationId xmlns:a16="http://schemas.microsoft.com/office/drawing/2014/main" id="{610E6A34-8C71-7E2E-3AFA-D30CE669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359" y="2493479"/>
            <a:ext cx="4317843" cy="305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C95DDE-7CF8-9D3E-F017-0D8D8884004F}"/>
              </a:ext>
            </a:extLst>
          </p:cNvPr>
          <p:cNvSpPr txBox="1"/>
          <p:nvPr/>
        </p:nvSpPr>
        <p:spPr>
          <a:xfrm>
            <a:off x="336208" y="6414666"/>
            <a:ext cx="20938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credit: Android Authority, Wikipedia, </a:t>
            </a:r>
          </a:p>
          <a:p>
            <a:r>
              <a:rPr lang="en-US" sz="800" dirty="0"/>
              <a:t>CS Teaching Tips, </a:t>
            </a:r>
            <a:r>
              <a:rPr lang="en-US" sz="800" dirty="0" err="1"/>
              <a:t>Apifornia</a:t>
            </a:r>
            <a:r>
              <a:rPr lang="en-US" sz="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1698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models in education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Taxonomy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of LLMs for education applications: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[2][3]</a:t>
            </a: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diagram of a large language model&#10;&#10;Description automatically generated">
            <a:extLst>
              <a:ext uri="{FF2B5EF4-FFF2-40B4-BE49-F238E27FC236}">
                <a16:creationId xmlns:a16="http://schemas.microsoft.com/office/drawing/2014/main" id="{B7D72FF9-6B9C-D008-4D37-1E178D844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908" y="2629567"/>
            <a:ext cx="6892424" cy="207025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4571CC-DB7A-458B-5556-56FBBC1A7C10}"/>
              </a:ext>
            </a:extLst>
          </p:cNvPr>
          <p:cNvCxnSpPr>
            <a:cxnSpLocks/>
          </p:cNvCxnSpPr>
          <p:nvPr/>
        </p:nvCxnSpPr>
        <p:spPr>
          <a:xfrm>
            <a:off x="4586382" y="2540005"/>
            <a:ext cx="555331" cy="1791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3191818-5248-B371-6729-BCE2D45F1BFE}"/>
              </a:ext>
            </a:extLst>
          </p:cNvPr>
          <p:cNvCxnSpPr>
            <a:cxnSpLocks/>
          </p:cNvCxnSpPr>
          <p:nvPr/>
        </p:nvCxnSpPr>
        <p:spPr>
          <a:xfrm flipV="1">
            <a:off x="4569781" y="4449319"/>
            <a:ext cx="555331" cy="17046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8C12D-F779-7472-4673-FCC407308F56}"/>
              </a:ext>
            </a:extLst>
          </p:cNvPr>
          <p:cNvGrpSpPr/>
          <p:nvPr/>
        </p:nvGrpSpPr>
        <p:grpSpPr>
          <a:xfrm>
            <a:off x="131559" y="2399588"/>
            <a:ext cx="4497214" cy="4176658"/>
            <a:chOff x="315311" y="2444076"/>
            <a:chExt cx="4497214" cy="4176658"/>
          </a:xfrm>
        </p:grpSpPr>
        <p:pic>
          <p:nvPicPr>
            <p:cNvPr id="8" name="Picture 7" descr="A diagram of a language model&#10;&#10;Description automatically generated">
              <a:extLst>
                <a:ext uri="{FF2B5EF4-FFF2-40B4-BE49-F238E27FC236}">
                  <a16:creationId xmlns:a16="http://schemas.microsoft.com/office/drawing/2014/main" id="{6B98A45D-1878-F84B-CF1F-8F4FC238F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4" b="27390"/>
            <a:stretch/>
          </p:blipFill>
          <p:spPr>
            <a:xfrm>
              <a:off x="315311" y="2444076"/>
              <a:ext cx="4497214" cy="303181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8B58FD-E610-417B-102C-1C11FF271106}"/>
                </a:ext>
              </a:extLst>
            </p:cNvPr>
            <p:cNvGrpSpPr/>
            <p:nvPr/>
          </p:nvGrpSpPr>
          <p:grpSpPr>
            <a:xfrm>
              <a:off x="316670" y="5454870"/>
              <a:ext cx="3377108" cy="1165864"/>
              <a:chOff x="316670" y="5454870"/>
              <a:chExt cx="3377108" cy="1165864"/>
            </a:xfrm>
          </p:grpSpPr>
          <p:pic>
            <p:nvPicPr>
              <p:cNvPr id="35" name="Picture 34" descr="A diagram of a language model&#10;&#10;Description automatically generated">
                <a:extLst>
                  <a:ext uri="{FF2B5EF4-FFF2-40B4-BE49-F238E27FC236}">
                    <a16:creationId xmlns:a16="http://schemas.microsoft.com/office/drawing/2014/main" id="{59DFFA71-4746-9B89-EB37-FF51BAD7D3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078" r="34283"/>
              <a:stretch/>
            </p:blipFill>
            <p:spPr>
              <a:xfrm>
                <a:off x="316670" y="5454870"/>
                <a:ext cx="3021116" cy="1165864"/>
              </a:xfrm>
              <a:prstGeom prst="rect">
                <a:avLst/>
              </a:prstGeom>
            </p:spPr>
          </p:pic>
          <p:pic>
            <p:nvPicPr>
              <p:cNvPr id="36" name="Picture 35" descr="A diagram of a language model&#10;&#10;Description automatically generated">
                <a:extLst>
                  <a:ext uri="{FF2B5EF4-FFF2-40B4-BE49-F238E27FC236}">
                    <a16:creationId xmlns:a16="http://schemas.microsoft.com/office/drawing/2014/main" id="{C13F9EEA-081B-5921-B7B6-8323CB91E0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78" t="72078" r="-451"/>
              <a:stretch/>
            </p:blipFill>
            <p:spPr>
              <a:xfrm>
                <a:off x="3336427" y="5454870"/>
                <a:ext cx="357351" cy="116586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90C9916-0181-651E-3966-B676EF2BB790}"/>
                  </a:ext>
                </a:extLst>
              </p:cNvPr>
              <p:cNvSpPr/>
              <p:nvPr/>
            </p:nvSpPr>
            <p:spPr>
              <a:xfrm>
                <a:off x="2920926" y="5510815"/>
                <a:ext cx="546538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34AE4F-7B8D-95F8-9AF7-203DD90B5CF1}"/>
                  </a:ext>
                </a:extLst>
              </p:cNvPr>
              <p:cNvSpPr/>
              <p:nvPr/>
            </p:nvSpPr>
            <p:spPr>
              <a:xfrm>
                <a:off x="3283877" y="5743068"/>
                <a:ext cx="152057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17E04F3-9AC9-0143-9C99-FA7FDF6D4961}"/>
                  </a:ext>
                </a:extLst>
              </p:cNvPr>
              <p:cNvSpPr/>
              <p:nvPr/>
            </p:nvSpPr>
            <p:spPr>
              <a:xfrm>
                <a:off x="3163008" y="5969038"/>
                <a:ext cx="152057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623F1B2-8E88-D47B-0434-69949BCAAB76}"/>
                  </a:ext>
                </a:extLst>
              </p:cNvPr>
              <p:cNvSpPr/>
              <p:nvPr/>
            </p:nvSpPr>
            <p:spPr>
              <a:xfrm>
                <a:off x="3210308" y="6195008"/>
                <a:ext cx="152057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94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models in education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Existing datasets and benchmarks are constructed for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   </a:t>
            </a: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text-rich educational downstream tasks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, with an emphasis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   on QS (question solving), EC (error correction),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   QG (question generation), and AG (automatic grading).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[2]</a:t>
            </a: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4CEBE-496A-7B8C-8F8A-52434FF270F0}"/>
              </a:ext>
            </a:extLst>
          </p:cNvPr>
          <p:cNvGrpSpPr/>
          <p:nvPr/>
        </p:nvGrpSpPr>
        <p:grpSpPr>
          <a:xfrm>
            <a:off x="306160" y="4101523"/>
            <a:ext cx="6865882" cy="1693488"/>
            <a:chOff x="643456" y="2919198"/>
            <a:chExt cx="7793420" cy="194310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05DD7E2-DCB9-699C-C3F7-95198BC8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56" y="2919198"/>
              <a:ext cx="7772400" cy="509802"/>
            </a:xfrm>
            <a:prstGeom prst="rect">
              <a:avLst/>
            </a:prstGeom>
          </p:spPr>
        </p:pic>
        <p:pic>
          <p:nvPicPr>
            <p:cNvPr id="44" name="Picture 43" descr="A close-up of words&#10;&#10;Description automatically generated">
              <a:extLst>
                <a:ext uri="{FF2B5EF4-FFF2-40B4-BE49-F238E27FC236}">
                  <a16:creationId xmlns:a16="http://schemas.microsoft.com/office/drawing/2014/main" id="{E195997D-C469-7F62-4D6A-628B464EA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76" y="3418490"/>
              <a:ext cx="7772400" cy="1443816"/>
            </a:xfrm>
            <a:prstGeom prst="rect">
              <a:avLst/>
            </a:prstGeom>
          </p:spPr>
        </p:pic>
      </p:grpSp>
      <p:pic>
        <p:nvPicPr>
          <p:cNvPr id="5" name="Picture 4" descr="A table of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415F1F8-3E73-37D9-82D3-26A37C56B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69" y="0"/>
            <a:ext cx="45368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6E6F25-FCBF-BA3C-CCBE-184E3482A518}"/>
              </a:ext>
            </a:extLst>
          </p:cNvPr>
          <p:cNvSpPr/>
          <p:nvPr/>
        </p:nvSpPr>
        <p:spPr>
          <a:xfrm>
            <a:off x="7673687" y="4582510"/>
            <a:ext cx="4444741" cy="8198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12A52-8F68-AAD3-FA39-5BCFA5A587D2}"/>
              </a:ext>
            </a:extLst>
          </p:cNvPr>
          <p:cNvCxnSpPr>
            <a:cxnSpLocks/>
          </p:cNvCxnSpPr>
          <p:nvPr/>
        </p:nvCxnSpPr>
        <p:spPr>
          <a:xfrm flipV="1">
            <a:off x="7153524" y="5374695"/>
            <a:ext cx="520163" cy="3739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93895E-2115-620F-9C21-A44D7000A43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7153524" y="4323679"/>
            <a:ext cx="521473" cy="257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93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model-based programming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Three main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opportunities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[4]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Generation of code from specification</a:t>
            </a:r>
          </a:p>
          <a:p>
            <a:pPr lvl="2" indent="0">
              <a:buNone/>
            </a:pPr>
            <a:r>
              <a:rPr lang="en-US" sz="1800" dirty="0">
                <a:latin typeface="Arial"/>
                <a:cs typeface="Arial"/>
              </a:rPr>
              <a:t>  (</a:t>
            </a:r>
            <a:r>
              <a:rPr lang="en-US" sz="1800" b="1" dirty="0">
                <a:latin typeface="Arial"/>
                <a:cs typeface="Arial"/>
              </a:rPr>
              <a:t>text to code</a:t>
            </a:r>
            <a:r>
              <a:rPr lang="en-US" sz="1800" dirty="0">
                <a:latin typeface="Arial"/>
                <a:cs typeface="Arial"/>
              </a:rPr>
              <a:t>)</a:t>
            </a:r>
          </a:p>
          <a:p>
            <a:pPr lvl="2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0" dirty="0">
                <a:solidFill>
                  <a:schemeClr val="tx1"/>
                </a:solidFill>
                <a:latin typeface="Arial"/>
                <a:cs typeface="Arial"/>
              </a:rPr>
              <a:t>Generation of ancillary tools such as test cases </a:t>
            </a:r>
          </a:p>
          <a:p>
            <a:pPr lvl="2" indent="0">
              <a:buNone/>
            </a:pPr>
            <a:r>
              <a:rPr lang="en-US" sz="1800" dirty="0">
                <a:latin typeface="Arial"/>
                <a:cs typeface="Arial"/>
              </a:rPr>
              <a:t>  </a:t>
            </a:r>
            <a:r>
              <a:rPr lang="en-US" sz="1800" b="0" dirty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Arial"/>
                <a:cs typeface="Arial"/>
              </a:rPr>
              <a:t>code to code</a:t>
            </a:r>
            <a:r>
              <a:rPr lang="en-US" sz="1800" b="0" dirty="0">
                <a:solidFill>
                  <a:schemeClr val="tx1"/>
                </a:solidFill>
                <a:latin typeface="Arial"/>
                <a:cs typeface="Arial"/>
              </a:rPr>
              <a:t>)</a:t>
            </a:r>
          </a:p>
          <a:p>
            <a:pPr lvl="2" indent="0">
              <a:buNone/>
            </a:pPr>
            <a:endParaRPr lang="en-US" sz="1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Generation of explanations or suggestions </a:t>
            </a:r>
          </a:p>
          <a:p>
            <a:pPr lvl="2" indent="0">
              <a:buNone/>
            </a:pPr>
            <a:r>
              <a:rPr lang="en-US" sz="1800" dirty="0">
                <a:latin typeface="Arial"/>
                <a:cs typeface="Arial"/>
              </a:rPr>
              <a:t>  (</a:t>
            </a:r>
            <a:r>
              <a:rPr lang="en-US" sz="1800" b="1" dirty="0">
                <a:latin typeface="Arial"/>
                <a:cs typeface="Arial"/>
              </a:rPr>
              <a:t>code to text</a:t>
            </a:r>
            <a:r>
              <a:rPr lang="en-US" sz="1800" dirty="0">
                <a:latin typeface="Arial"/>
                <a:cs typeface="Arial"/>
              </a:rPr>
              <a:t>)</a:t>
            </a:r>
            <a:endParaRPr lang="en-US" sz="1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Wolfram|Alpha as the Way to Bring Computational Knowledge Superpowers to ChatGPT">
            <a:extLst>
              <a:ext uri="{FF2B5EF4-FFF2-40B4-BE49-F238E27FC236}">
                <a16:creationId xmlns:a16="http://schemas.microsoft.com/office/drawing/2014/main" id="{3037EBB2-541F-18E4-7181-50BD88CE5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7" b="2114"/>
          <a:stretch/>
        </p:blipFill>
        <p:spPr bwMode="auto">
          <a:xfrm>
            <a:off x="7368194" y="1215445"/>
            <a:ext cx="4224039" cy="52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8EB8B-D313-59D4-AE93-CD9E11FCAC84}"/>
              </a:ext>
            </a:extLst>
          </p:cNvPr>
          <p:cNvSpPr txBox="1"/>
          <p:nvPr/>
        </p:nvSpPr>
        <p:spPr>
          <a:xfrm>
            <a:off x="7106386" y="6507890"/>
            <a:ext cx="4351283" cy="223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writings.stephenwolfram.com</a:t>
            </a:r>
            <a:r>
              <a:rPr lang="en-US" sz="800" dirty="0"/>
              <a:t>/2023/02/what-is-</a:t>
            </a:r>
            <a:r>
              <a:rPr lang="en-US" sz="800" dirty="0" err="1"/>
              <a:t>chatgpt</a:t>
            </a:r>
            <a:r>
              <a:rPr lang="en-US" sz="800" dirty="0"/>
              <a:t>-doing-and-why-does-it-work/</a:t>
            </a:r>
          </a:p>
        </p:txBody>
      </p:sp>
    </p:spTree>
    <p:extLst>
      <p:ext uri="{BB962C8B-B14F-4D97-AF65-F5344CB8AC3E}">
        <p14:creationId xmlns:p14="http://schemas.microsoft.com/office/powerpoint/2010/main" val="42930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model-based programming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Pedagogical approaches for explaining code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[5]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latin typeface="Arial"/>
                <a:cs typeface="Arial"/>
              </a:rPr>
              <a:t>“Explain in Plain English” (</a:t>
            </a:r>
            <a:r>
              <a:rPr lang="en-US" sz="1800" b="1" dirty="0" err="1">
                <a:latin typeface="Arial"/>
                <a:cs typeface="Arial"/>
              </a:rPr>
              <a:t>EiPE</a:t>
            </a:r>
            <a:r>
              <a:rPr lang="en-US" sz="1800" b="1" dirty="0">
                <a:latin typeface="Arial"/>
                <a:cs typeface="Arial"/>
              </a:rPr>
              <a:t>)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explain the purpose of code fragments at an abstract level</a:t>
            </a:r>
          </a:p>
          <a:p>
            <a:pPr lvl="3">
              <a:buFont typeface="Wingdings" panose="020B0604020202020204" pitchFamily="34" charset="0"/>
              <a:buChar char="§"/>
            </a:pPr>
            <a:endParaRPr lang="en-US" sz="16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solidFill>
                  <a:schemeClr val="tx1"/>
                </a:solidFill>
                <a:latin typeface="Arial"/>
                <a:cs typeface="Arial"/>
              </a:rPr>
              <a:t>Code tracing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need to understand how the code executes and “predict” its </a:t>
            </a:r>
            <a:r>
              <a:rPr lang="en-US" sz="1600" dirty="0" err="1">
                <a:latin typeface="Arial"/>
                <a:cs typeface="Arial"/>
              </a:rPr>
              <a:t>behaviour</a:t>
            </a:r>
            <a:r>
              <a:rPr lang="en-US" sz="1600" dirty="0">
                <a:latin typeface="Arial"/>
                <a:cs typeface="Arial"/>
              </a:rPr>
              <a:t> (changes to memory and internal state) and output</a:t>
            </a:r>
            <a:endParaRPr lang="en-US" sz="16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 sz="18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latin typeface="Arial"/>
                <a:cs typeface="Arial"/>
              </a:rPr>
              <a:t>Pair programming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explain their code and their thinking process to their partner</a:t>
            </a:r>
          </a:p>
          <a:p>
            <a:pPr lvl="3">
              <a:buFont typeface="Wingdings" panose="020B0604020202020204" pitchFamily="34" charset="0"/>
              <a:buChar char="§"/>
            </a:pPr>
            <a:endParaRPr lang="en-US" sz="14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solidFill>
                  <a:schemeClr val="tx1"/>
                </a:solidFill>
                <a:latin typeface="Arial"/>
                <a:cs typeface="Arial"/>
              </a:rPr>
              <a:t>Misconception-based feedback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follow prompts based on common misconceptions to guide discussion about code</a:t>
            </a:r>
            <a:endParaRPr lang="en-US" sz="16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explanation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e-book on Web software development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[5]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integrate explanations generated by LLMs into Computer Science classrooms.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</a:rPr>
              <a:t>RQ1: </a:t>
            </a:r>
            <a:r>
              <a:rPr lang="en-GB" sz="1600" b="0" dirty="0">
                <a:solidFill>
                  <a:schemeClr val="tx1"/>
                </a:solidFill>
                <a:effectLst/>
              </a:rPr>
              <a:t>How do students engage with the generated explanations, and which types of explanations do they use most frequently? For what types of code snippets do students request explanations?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RQ2: What are the characteristics of explanations that students rate as most and least helpful?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Use of LLMs to generate three types of explanations: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Line-by-line explanation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List of important concepts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High-level summary of the code</a:t>
            </a:r>
          </a:p>
          <a:p>
            <a:pPr lvl="3"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Arial"/>
                <a:cs typeface="Arial"/>
              </a:rPr>
              <a:t>A total of 13 code snippets * 5 code explanations * 3 types of explanations = 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195 explanations </a:t>
            </a:r>
            <a:r>
              <a:rPr lang="en-US" sz="2000" dirty="0">
                <a:latin typeface="Arial"/>
                <a:cs typeface="Arial"/>
              </a:rPr>
              <a:t>were generated and added to two e-book chapters.</a:t>
            </a:r>
            <a:endParaRPr lang="en-GB" sz="20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51776A-7BC3-6141-317B-54D6E707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45" y="206127"/>
            <a:ext cx="3970895" cy="14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1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B7F3B9-12E5-3774-4B2A-76133023F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6" y="1795264"/>
            <a:ext cx="4729837" cy="2213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DCC13-25D8-F499-0E7A-72545CA6600E}"/>
              </a:ext>
            </a:extLst>
          </p:cNvPr>
          <p:cNvSpPr txBox="1"/>
          <p:nvPr/>
        </p:nvSpPr>
        <p:spPr>
          <a:xfrm>
            <a:off x="236174" y="1191064"/>
            <a:ext cx="527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Code snippet: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 program that uses the </a:t>
            </a:r>
            <a:r>
              <a:rPr lang="en-GB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runtime to launch a Web server.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85883BCE-C801-52C7-35F8-FF69248F3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" y="4469537"/>
            <a:ext cx="4277253" cy="2267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2B6FC2-A887-5FE8-770D-49B61E9DD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44" y="4620653"/>
            <a:ext cx="3610632" cy="43592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A4BA3D8-3A7D-8531-5C61-A7A2B1A42B15}"/>
              </a:ext>
            </a:extLst>
          </p:cNvPr>
          <p:cNvGrpSpPr/>
          <p:nvPr/>
        </p:nvGrpSpPr>
        <p:grpSpPr>
          <a:xfrm>
            <a:off x="4649044" y="5264067"/>
            <a:ext cx="4749800" cy="1473200"/>
            <a:chOff x="5165610" y="3429000"/>
            <a:chExt cx="4749800" cy="1473200"/>
          </a:xfrm>
        </p:grpSpPr>
        <p:pic>
          <p:nvPicPr>
            <p:cNvPr id="12" name="Picture 11" descr="A close up of a text&#10;&#10;Description automatically generated">
              <a:extLst>
                <a:ext uri="{FF2B5EF4-FFF2-40B4-BE49-F238E27FC236}">
                  <a16:creationId xmlns:a16="http://schemas.microsoft.com/office/drawing/2014/main" id="{B441CCC2-9454-E948-760A-973F9084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10" y="3429000"/>
              <a:ext cx="4737100" cy="850900"/>
            </a:xfrm>
            <a:prstGeom prst="rect">
              <a:avLst/>
            </a:prstGeom>
          </p:spPr>
        </p:pic>
        <p:pic>
          <p:nvPicPr>
            <p:cNvPr id="14" name="Picture 13" descr="A close up of black text&#10;&#10;Description automatically generated">
              <a:extLst>
                <a:ext uri="{FF2B5EF4-FFF2-40B4-BE49-F238E27FC236}">
                  <a16:creationId xmlns:a16="http://schemas.microsoft.com/office/drawing/2014/main" id="{57AE9239-DD21-5741-3DD5-11A529F7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610" y="4279900"/>
              <a:ext cx="4749800" cy="6223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1A4DAD-6925-50C3-F562-704522A4686E}"/>
              </a:ext>
            </a:extLst>
          </p:cNvPr>
          <p:cNvSpPr txBox="1"/>
          <p:nvPr/>
        </p:nvSpPr>
        <p:spPr>
          <a:xfrm>
            <a:off x="147640" y="4163535"/>
            <a:ext cx="114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Line-by-line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0C4B9-A556-F98A-FF70-11AAEEDB9C06}"/>
              </a:ext>
            </a:extLst>
          </p:cNvPr>
          <p:cNvSpPr txBox="1"/>
          <p:nvPr/>
        </p:nvSpPr>
        <p:spPr>
          <a:xfrm>
            <a:off x="4583413" y="4363022"/>
            <a:ext cx="172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Concepts/purpose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A67DB-13BE-7444-B8AF-CDE3E3DF4F70}"/>
              </a:ext>
            </a:extLst>
          </p:cNvPr>
          <p:cNvSpPr txBox="1"/>
          <p:nvPr/>
        </p:nvSpPr>
        <p:spPr>
          <a:xfrm>
            <a:off x="4625335" y="5016137"/>
            <a:ext cx="10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Summary</a:t>
            </a:r>
          </a:p>
        </p:txBody>
      </p:sp>
      <p:pic>
        <p:nvPicPr>
          <p:cNvPr id="20" name="Picture 1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4CDC702-CD96-1700-B063-FD7FB6D41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97" y="892061"/>
            <a:ext cx="4163441" cy="33985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46664-71DA-6CB7-7038-81140A896AD3}"/>
              </a:ext>
            </a:extLst>
          </p:cNvPr>
          <p:cNvSpPr txBox="1"/>
          <p:nvPr/>
        </p:nvSpPr>
        <p:spPr>
          <a:xfrm>
            <a:off x="6304975" y="228519"/>
            <a:ext cx="527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Measures: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explanation view time; (ii) number of views; and (iii) subjective ratings.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84455-0AF2-9C20-51AE-59457014C1CF}"/>
              </a:ext>
            </a:extLst>
          </p:cNvPr>
          <p:cNvSpPr txBox="1"/>
          <p:nvPr/>
        </p:nvSpPr>
        <p:spPr>
          <a:xfrm>
            <a:off x="10234264" y="4347633"/>
            <a:ext cx="172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176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explanations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58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Summer 2022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8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84D09D57C4AD4AA3EA6EEA08CDC379" ma:contentTypeVersion="18" ma:contentTypeDescription="Create a new document." ma:contentTypeScope="" ma:versionID="5b86187064968bf63b2a5a57ff4dc6c4">
  <xsd:schema xmlns:xsd="http://www.w3.org/2001/XMLSchema" xmlns:xs="http://www.w3.org/2001/XMLSchema" xmlns:p="http://schemas.microsoft.com/office/2006/metadata/properties" xmlns:ns2="75d39c6a-b0cc-4cbf-998c-92e7a33e9111" xmlns:ns3="de36bae1-83ee-4dbf-8c81-77838a7bebec" targetNamespace="http://schemas.microsoft.com/office/2006/metadata/properties" ma:root="true" ma:fieldsID="fad18347e311f3658b6ec742cbb9bab4" ns2:_="" ns3:_="">
    <xsd:import namespace="75d39c6a-b0cc-4cbf-998c-92e7a33e9111"/>
    <xsd:import namespace="de36bae1-83ee-4dbf-8c81-77838a7beb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39c6a-b0cc-4cbf-998c-92e7a33e91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c64bf66-3ab6-4740-8ae4-bf44781f38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6bae1-83ee-4dbf-8c81-77838a7bebe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9ba9163-9244-4b27-9fc3-3119906205e4}" ma:internalName="TaxCatchAll" ma:showField="CatchAllData" ma:web="de36bae1-83ee-4dbf-8c81-77838a7beb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e36bae1-83ee-4dbf-8c81-77838a7bebec" xsi:nil="true"/>
    <lcf76f155ced4ddcb4097134ff3c332f xmlns="75d39c6a-b0cc-4cbf-998c-92e7a33e9111">
      <Terms xmlns="http://schemas.microsoft.com/office/infopath/2007/PartnerControls"/>
    </lcf76f155ced4ddcb4097134ff3c332f>
    <SharedWithUsers xmlns="de36bae1-83ee-4dbf-8c81-77838a7bebec">
      <UserInfo>
        <DisplayName>Panero,F</DisplayName>
        <AccountId>445</AccountId>
        <AccountType/>
      </UserInfo>
      <UserInfo>
        <DisplayName>Cardoso-Silva,J</DisplayName>
        <AccountId>141</AccountId>
        <AccountType/>
      </UserInfo>
      <UserInfo>
        <DisplayName>Filip-Turner,M (ug)</DisplayName>
        <AccountId>492</AccountId>
        <AccountType/>
      </UserInfo>
      <UserInfo>
        <DisplayName>Luxmoore,SM</DisplayName>
        <AccountId>469</AccountId>
        <AccountType/>
      </UserInfo>
      <UserInfo>
        <DisplayName>Barreto,ME</DisplayName>
        <AccountId>280</AccountId>
        <AccountType/>
      </UserInfo>
      <UserInfo>
        <DisplayName>Berrada,G</DisplayName>
        <AccountId>399</AccountId>
        <AccountType/>
      </UserInfo>
      <UserInfo>
        <DisplayName>Sallai,D</DisplayName>
        <AccountId>481</AccountId>
        <AccountType/>
      </UserInfo>
      <UserInfo>
        <DisplayName>Kearney1,C</DisplayName>
        <AccountId>534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CA7477-D292-4CB2-8E17-3C9D8AD30227}">
  <ds:schemaRefs>
    <ds:schemaRef ds:uri="75d39c6a-b0cc-4cbf-998c-92e7a33e9111"/>
    <ds:schemaRef ds:uri="de36bae1-83ee-4dbf-8c81-77838a7beb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E7A531C-80F5-4D54-86C5-FB9D7631E2C1}">
  <ds:schemaRefs>
    <ds:schemaRef ds:uri="75d39c6a-b0cc-4cbf-998c-92e7a33e9111"/>
    <ds:schemaRef ds:uri="de36bae1-83ee-4dbf-8c81-77838a7bebe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6462082-6700-4D32-83CA-2B7CD6397C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</TotalTime>
  <Words>1375</Words>
  <Application>Microsoft Macintosh PowerPoint</Application>
  <PresentationFormat>Widescreen</PresentationFormat>
  <Paragraphs>182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Aptos Display</vt:lpstr>
      <vt:lpstr>Arial</vt:lpstr>
      <vt:lpstr>Calibri</vt:lpstr>
      <vt:lpstr>Open Sans</vt:lpstr>
      <vt:lpstr>Roboto</vt:lpstr>
      <vt:lpstr>Roboto Regular</vt:lpstr>
      <vt:lpstr>Wingdings</vt:lpstr>
      <vt:lpstr>office theme</vt:lpstr>
      <vt:lpstr>Large language models in programming education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Barreto,ME</cp:lastModifiedBy>
  <cp:revision>99</cp:revision>
  <dcterms:created xsi:type="dcterms:W3CDTF">2024-04-24T21:23:53Z</dcterms:created>
  <dcterms:modified xsi:type="dcterms:W3CDTF">2024-06-04T17:49:31Z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0x010100C384D09D57C4AD4AA3EA6EEA08CDC379</vt:lpwstr>
  </property>
  <property fmtid="{D5CDD505-2E9C-101B-9397-08002B2CF9AE}" pid="3" name="MediaServiceImageTags">
    <vt:lpwstr/>
  </property>
</Properties>
</file>